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88952" cy="6858000"/>
  <p:notesSz cx="6858000" cy="12188952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254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1463040"/>
            <a:ext cx="10972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400" kern="0" dirty="0">
                <a:solidFill>
                  <a:srgbClr val="C9A227"/>
                </a:solidFill>
              </a:rPr>
              <a:t>STAND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640080" y="1920240"/>
            <a:ext cx="10972800" cy="1463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FFFFFF"/>
                </a:solidFill>
              </a:rPr>
              <a:t>Mobile Crisis Response in Action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640080" y="347472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dirty="0">
                <a:solidFill>
                  <a:srgbClr val="B9C2D6"/>
                </a:solidFill>
              </a:rPr>
              <a:t>The STAND Framework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640080" y="4023360"/>
            <a:ext cx="10972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B9C2D6"/>
                </a:solidFill>
              </a:rPr>
              <a:t>Steady yourself first. Then steady the scene.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640080" y="4754880"/>
            <a:ext cx="1280160" cy="73152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7" name="Text 5"/>
          <p:cNvSpPr/>
          <p:nvPr/>
        </p:nvSpPr>
        <p:spPr>
          <a:xfrm>
            <a:off x="640080" y="603504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93A3"/>
                </a:solidFill>
              </a:rPr>
              <a:t>Synergy University Education, LLC (SEHG) · Public Safety Series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STAND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Sustaining yourself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Vicarious trauma is a workload issue, not a weakness issue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 three-minute debrief habit is career-length equipment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Know your reconnect people — 988, peer support, EAP, your person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STAND applies inward: run the five moves on your own hard days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STAND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The capstone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B2545"/>
                </a:solidFill>
              </a:rPr>
              <a:t>One real call. Five moves. Out loud.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640080" y="2926080"/>
            <a:ext cx="10881360" cy="3200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Pairs: walk your call through S-T-A-N-D to a partner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Partner tracks with the Peer Feedback Form — one 'what/how' question per move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Then commit: one move, one behavior, starting next shift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B254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2377440"/>
            <a:ext cx="109728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000" b="1" dirty="0">
                <a:solidFill>
                  <a:srgbClr val="FFFFFF"/>
                </a:solidFill>
              </a:rPr>
              <a:t>What changes on your next shift?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640080" y="3749040"/>
            <a:ext cx="109728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C9A227"/>
                </a:solidFill>
              </a:rPr>
              <a:t>The calmest nervous system on scene wins. Make sure it's yours.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640080" y="603504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8A93A3"/>
                </a:solidFill>
              </a:rPr>
              <a:t>Synergy University Education, LLC (SEHG) · Public Safety Series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STAND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Why this workshop exists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0B2545"/>
                </a:solidFill>
              </a:rPr>
              <a:t>The call doesn't need a faster responder. It needs a steadier one.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640080" y="2926080"/>
            <a:ext cx="10881360" cy="3200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Crisis calls are decided in tone, tempo, and trust — before any resource is offered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Most training covers what to do; almost none covers how to be on scene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STAND is five moves, in order, for every behavioral-health contact you'll run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STAND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The STAND framework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S — Situational Awareness &amp; Self-Regulation: read the scene, regulate yourself first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 — Tone &amp; Tactical Communication: voice and pacing are equipment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A — Active Listening &amp; Assessment: rapport is how assessment gets done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N — Navigate Options: least restrictive, most connected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D — De-escalation &amp; Decisive Action: close with dignity, document, reconnect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640080" y="5806440"/>
            <a:ext cx="10881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472"/>
                </a:solidFill>
              </a:rPr>
              <a:t>Headlines only — every move gets its own segment with practice.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MOVE 1 OF 5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S — Situational Awareness &amp; Self-Regulation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 person in crisis co-regulates off the calmest nervous system on scene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Truck-to-door is where the routine lives: breathe, name your state, scan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Scan discipline: people, risks, exits, changes — three of each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Drill: build the routine you'll actually run, not the one that sounds good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MOVE 2 OF 5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T — Tone &amp; Tactical Communication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Your tone arrives before your words — choose it like positioning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Pace one notch slower than the scene; volume minus twenty percent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One idea per sentence: crisis compresses bandwidth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Drill: same opening line, three tones — hear what each one 'says'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MOVE 3 OF 5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A — Active Listening &amp; Assessment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Reflection and validation are assessment tools, not pleasantries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 ladder: repeat → name the feeling → validate → then one question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You're listening for safety, medical, substances, risk — and what's avoided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Drill: the Interrogation Tax — count questions vs. reflections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MOVE 4 OF 5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N — Navigate Options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 question is what path this person can sustain after you leave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Least restrictive, most connected — in that order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Warm handoff means you stay while the connection lands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Every close carries a 24–72 hour reconnect: who, when, how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640080" y="5806440"/>
            <a:ext cx="108813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A6472"/>
                </a:solidFill>
              </a:rPr>
              <a:t>Whiteboard: this jurisdiction's real option map — including the 2 a.m. column.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MOVE 5 OF 5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D — De-escalation &amp; Decisive Action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Decisive is not aggressive — it means the person knows what happens next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 three-part close: next step, reconnect owner, dignity intact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Document so a stranger could continue tomorrow, not restart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Then debrief yourself: what did the call take, where are you putting it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1051560"/>
          </a:xfrm>
          <a:prstGeom prst="rect">
            <a:avLst/>
          </a:prstGeom>
          <a:solidFill>
            <a:srgbClr val="0B2545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1051560"/>
            <a:ext cx="12188952" cy="54864"/>
          </a:xfrm>
          <a:prstGeom prst="rect">
            <a:avLst/>
          </a:prstGeom>
          <a:solidFill>
            <a:srgbClr val="C9A227"/>
          </a:solidFill>
          <a:ln/>
        </p:spPr>
      </p:sp>
      <p:sp>
        <p:nvSpPr>
          <p:cNvPr id="4" name="Text 2"/>
          <p:cNvSpPr/>
          <p:nvPr/>
        </p:nvSpPr>
        <p:spPr>
          <a:xfrm>
            <a:off x="457200" y="109728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C9A227"/>
                </a:solidFill>
              </a:rPr>
              <a:t>STAND</a:t>
            </a:r>
            <a:endParaRPr lang="en-US" sz="1100" dirty="0"/>
          </a:p>
        </p:txBody>
      </p:sp>
      <p:sp>
        <p:nvSpPr>
          <p:cNvPr id="5" name="Text 3"/>
          <p:cNvSpPr/>
          <p:nvPr/>
        </p:nvSpPr>
        <p:spPr>
          <a:xfrm>
            <a:off x="457200" y="384048"/>
            <a:ext cx="112471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FFF"/>
                </a:solidFill>
              </a:rPr>
              <a:t>Children, caregivers &amp; families</a:t>
            </a:r>
            <a:endParaRPr lang="en-US" sz="2600" dirty="0"/>
          </a:p>
        </p:txBody>
      </p:sp>
      <p:sp>
        <p:nvSpPr>
          <p:cNvPr id="6" name="Text 4"/>
          <p:cNvSpPr/>
          <p:nvPr/>
        </p:nvSpPr>
        <p:spPr>
          <a:xfrm>
            <a:off x="640080" y="1554480"/>
            <a:ext cx="10881360" cy="45720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Get low, slow down further, use fewer words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The caregiver is your co-responder or your second client — usually both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Never separate a regulating caregiver from a child unless safety demands it</a:t>
            </a:r>
            <a:endParaRPr lang="en-US" sz="1700" dirty="0"/>
          </a:p>
          <a:p>
            <a:pPr marL="177800" indent="-177800">
              <a:spcAft>
                <a:spcPts val="1000"/>
              </a:spcAft>
              <a:buSzPct val="100000"/>
              <a:buChar char="•"/>
            </a:pPr>
            <a:r>
              <a:rPr lang="en-US" sz="1700" dirty="0">
                <a:solidFill>
                  <a:srgbClr val="1A1A1A"/>
                </a:solidFill>
              </a:rPr>
              <a:t>Every STAND move adapts; none of them are optional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457200" y="6446520"/>
            <a:ext cx="112471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A93A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Synergy University Education, LLC (SEHG) · Public Safety Series  ·  The STAND Framework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2026-08-12T14:13:30Z</dcterms:created>
  <dcterms:modified xsi:type="dcterms:W3CDTF">2026-08-12T14:13:30Z</dcterms:modified>
</cp:coreProperties>
</file>